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60" r:id="rId3"/>
    <p:sldId id="257" r:id="rId4"/>
    <p:sldId id="273" r:id="rId5"/>
    <p:sldId id="271" r:id="rId6"/>
    <p:sldId id="272" r:id="rId7"/>
    <p:sldId id="274" r:id="rId8"/>
    <p:sldId id="277" r:id="rId9"/>
    <p:sldId id="258" r:id="rId10"/>
    <p:sldId id="279" r:id="rId11"/>
    <p:sldId id="259" r:id="rId12"/>
    <p:sldId id="275" r:id="rId13"/>
    <p:sldId id="267" r:id="rId14"/>
    <p:sldId id="261" r:id="rId15"/>
    <p:sldId id="276" r:id="rId16"/>
    <p:sldId id="278" r:id="rId17"/>
    <p:sldId id="285" r:id="rId18"/>
    <p:sldId id="284" r:id="rId19"/>
    <p:sldId id="280" r:id="rId20"/>
    <p:sldId id="262" r:id="rId21"/>
    <p:sldId id="263" r:id="rId22"/>
    <p:sldId id="281" r:id="rId23"/>
    <p:sldId id="264" r:id="rId24"/>
    <p:sldId id="282" r:id="rId25"/>
    <p:sldId id="283" r:id="rId26"/>
    <p:sldId id="265" r:id="rId2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4CF1B620-F4E6-406C-AE62-99B6063D5F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2982119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3" y="8829966"/>
            <a:ext cx="2982119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1B963C3A-9BB0-4B28-963C-1F0B40185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50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61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8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4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2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5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7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9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CECFF-15CE-4983-A7AC-C50906DB8C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68A0E-3A19-4AC3-B20D-DB3F15FB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4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" y="685800"/>
            <a:ext cx="86106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War and Independence</a:t>
            </a:r>
          </a:p>
          <a:p>
            <a:pPr algn="ctr"/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Part 1 </a:t>
            </a:r>
          </a:p>
          <a:p>
            <a:pPr algn="ctr"/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Lexington and Concord</a:t>
            </a:r>
          </a:p>
        </p:txBody>
      </p:sp>
    </p:spTree>
    <p:extLst>
      <p:ext uri="{BB962C8B-B14F-4D97-AF65-F5344CB8AC3E}">
        <p14:creationId xmlns:p14="http://schemas.microsoft.com/office/powerpoint/2010/main" val="340940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Committees of </a:t>
            </a:r>
            <a:r>
              <a:rPr lang="en-US" sz="4000" u="sng" dirty="0">
                <a:latin typeface="Bookman Old Style" pitchFamily="18" charset="0"/>
              </a:rPr>
              <a:t>Safety</a:t>
            </a:r>
            <a:r>
              <a:rPr lang="en-US" sz="4000" dirty="0">
                <a:latin typeface="Bookman Old Style" pitchFamily="18" charset="0"/>
              </a:rPr>
              <a:t> were formed in many communities.  These were local groups made up of </a:t>
            </a:r>
            <a:r>
              <a:rPr lang="en-US" sz="4000" u="sng" dirty="0">
                <a:latin typeface="Bookman Old Style" pitchFamily="18" charset="0"/>
              </a:rPr>
              <a:t>Patriots</a:t>
            </a:r>
            <a:r>
              <a:rPr lang="en-US" sz="4000" dirty="0">
                <a:latin typeface="Bookman Old Style" pitchFamily="18" charset="0"/>
              </a:rPr>
              <a:t> that eventually replaced colonial </a:t>
            </a:r>
            <a:r>
              <a:rPr lang="en-US" sz="4000" u="sng" dirty="0">
                <a:latin typeface="Bookman Old Style" pitchFamily="18" charset="0"/>
              </a:rPr>
              <a:t>governments</a:t>
            </a:r>
            <a:r>
              <a:rPr lang="en-US" sz="4000" dirty="0">
                <a:latin typeface="Bookman Old Style" pitchFamily="18" charset="0"/>
              </a:rPr>
              <a:t> set up by the British.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2F415-AA97-9CEB-F2F8-4E49F73C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014252"/>
            <a:ext cx="3810000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09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91613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First Continental Congress decided that communities should organize </a:t>
            </a:r>
            <a:r>
              <a:rPr lang="en-US" sz="4000" u="sng" dirty="0">
                <a:latin typeface="Bookman Old Style" pitchFamily="18" charset="0"/>
              </a:rPr>
              <a:t>militias</a:t>
            </a:r>
            <a:r>
              <a:rPr lang="en-US" sz="4000" dirty="0">
                <a:latin typeface="Bookman Old Style" pitchFamily="18" charset="0"/>
              </a:rPr>
              <a:t>.  These militiamen were often called </a:t>
            </a:r>
            <a:r>
              <a:rPr lang="en-US" sz="4000" u="sng" dirty="0">
                <a:latin typeface="Bookman Old Style" pitchFamily="18" charset="0"/>
              </a:rPr>
              <a:t>minutemen</a:t>
            </a:r>
            <a:r>
              <a:rPr lang="en-US" sz="4000" dirty="0">
                <a:latin typeface="Bookman Old Style" pitchFamily="18" charset="0"/>
              </a:rPr>
              <a:t> because they could be ready to fight in a “minute”.</a:t>
            </a:r>
          </a:p>
        </p:txBody>
      </p:sp>
      <p:pic>
        <p:nvPicPr>
          <p:cNvPr id="3074" name="Picture 2" descr="http://www.nps.gov/mima/images/tavern-must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77265"/>
            <a:ext cx="3581400" cy="26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8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9" y="1676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What do soldiers need to fight?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6DFBF-F3A6-D230-74A2-E13365872E96}"/>
              </a:ext>
            </a:extLst>
          </p:cNvPr>
          <p:cNvSpPr/>
          <p:nvPr/>
        </p:nvSpPr>
        <p:spPr>
          <a:xfrm>
            <a:off x="2314811" y="228600"/>
            <a:ext cx="4514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Think About It!</a:t>
            </a:r>
          </a:p>
        </p:txBody>
      </p:sp>
    </p:spTree>
    <p:extLst>
      <p:ext uri="{BB962C8B-B14F-4D97-AF65-F5344CB8AC3E}">
        <p14:creationId xmlns:p14="http://schemas.microsoft.com/office/powerpoint/2010/main" val="189730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rgbClr val="00B0F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These militias needed </a:t>
            </a:r>
            <a:r>
              <a:rPr lang="en-US" sz="4000" u="sng" dirty="0">
                <a:latin typeface="Bookman Old Style" pitchFamily="18" charset="0"/>
              </a:rPr>
              <a:t>weapons</a:t>
            </a:r>
            <a:r>
              <a:rPr lang="en-US" sz="4000" dirty="0">
                <a:latin typeface="Bookman Old Style" pitchFamily="18" charset="0"/>
              </a:rPr>
              <a:t> to fight, so they started secretly collecting and </a:t>
            </a:r>
            <a:r>
              <a:rPr lang="en-US" sz="4000" u="sng" dirty="0">
                <a:latin typeface="Bookman Old Style" pitchFamily="18" charset="0"/>
              </a:rPr>
              <a:t>hiding</a:t>
            </a:r>
            <a:r>
              <a:rPr lang="en-US" sz="4000" dirty="0">
                <a:latin typeface="Bookman Old Style" pitchFamily="18" charset="0"/>
              </a:rPr>
              <a:t> their </a:t>
            </a:r>
            <a:r>
              <a:rPr lang="en-US" sz="4000" u="sng" dirty="0">
                <a:latin typeface="Bookman Old Style" pitchFamily="18" charset="0"/>
              </a:rPr>
              <a:t>weapons</a:t>
            </a:r>
            <a:r>
              <a:rPr lang="en-US" sz="4000" dirty="0">
                <a:latin typeface="Bookman Old Style" pitchFamily="18" charset="0"/>
              </a:rPr>
              <a:t> from the British.</a:t>
            </a:r>
          </a:p>
        </p:txBody>
      </p:sp>
      <p:pic>
        <p:nvPicPr>
          <p:cNvPr id="4098" name="Picture 2" descr="http://t1.gstatic.com/images?q=tbn:ANd9GcSdSytgCnMGhrQ21-7UaUUPvQlqKS6dphdj7bX5P8ML0t3wCo0BT-U4Bs39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834"/>
            <a:ext cx="22288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1.gstatic.com/images?q=tbn:ANd9GcSoXfmawwLVb0IL3my7njvkQPB5Gynv0YTEIi0QwiIGlgE5OxOmJgnvRV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5423958"/>
            <a:ext cx="32670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ics.livejournal.com/cruisedirector/pic/006g77z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02994"/>
            <a:ext cx="3535162" cy="23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0.gstatic.com/images?q=tbn:ANd9GcRaqtxjFG7s7F9dwWaLO3Y7eXJksewrVz28ISavzuKXyzaFuPexuFrksu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0507"/>
            <a:ext cx="24479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9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36174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During this time period, it was very hard to keep secrets in the colonies.</a:t>
            </a:r>
          </a:p>
          <a:p>
            <a:pPr algn="ctr"/>
            <a:endParaRPr lang="en-US" sz="4000" dirty="0">
              <a:latin typeface="Bookman Old Style" pitchFamily="18" charset="0"/>
            </a:endParaRPr>
          </a:p>
          <a:p>
            <a:pPr algn="ctr"/>
            <a:r>
              <a:rPr lang="en-US" sz="4000" dirty="0">
                <a:latin typeface="Bookman Old Style" pitchFamily="18" charset="0"/>
              </a:rPr>
              <a:t>Why do you think that was the case?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458B02-7621-2331-3D19-A86CF5CB7372}"/>
              </a:ext>
            </a:extLst>
          </p:cNvPr>
          <p:cNvSpPr/>
          <p:nvPr/>
        </p:nvSpPr>
        <p:spPr>
          <a:xfrm>
            <a:off x="1676400" y="167818"/>
            <a:ext cx="5995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143863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89" y="16859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General Gage in Boston learned of weapons being stored by patriots in the town of </a:t>
            </a:r>
            <a:r>
              <a:rPr lang="en-US" sz="4000" u="sng" dirty="0">
                <a:latin typeface="Bookman Old Style" pitchFamily="18" charset="0"/>
              </a:rPr>
              <a:t>Concord</a:t>
            </a:r>
            <a:r>
              <a:rPr lang="en-US" sz="4000" dirty="0">
                <a:latin typeface="Bookman Old Style" pitchFamily="18" charset="0"/>
              </a:rPr>
              <a:t>.  He decided to have them </a:t>
            </a:r>
            <a:r>
              <a:rPr lang="en-US" sz="4000" u="sng" dirty="0">
                <a:latin typeface="Bookman Old Style" pitchFamily="18" charset="0"/>
              </a:rPr>
              <a:t>seized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96CEA-D5AE-3ED3-8A13-C32AAF53A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194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3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89" y="16859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In the early morning hours of </a:t>
            </a:r>
            <a:r>
              <a:rPr lang="en-US" sz="4000" u="sng" dirty="0">
                <a:latin typeface="Bookman Old Style" pitchFamily="18" charset="0"/>
              </a:rPr>
              <a:t>April 19, 1775</a:t>
            </a:r>
            <a:r>
              <a:rPr lang="en-US" sz="4000" dirty="0">
                <a:latin typeface="Bookman Old Style" pitchFamily="18" charset="0"/>
              </a:rPr>
              <a:t>, seven hundred elite British soldiers were to </a:t>
            </a:r>
            <a:r>
              <a:rPr lang="en-US" sz="4000" u="sng" dirty="0">
                <a:latin typeface="Bookman Old Style" pitchFamily="18" charset="0"/>
              </a:rPr>
              <a:t>secretly</a:t>
            </a:r>
            <a:r>
              <a:rPr lang="en-US" sz="4000" dirty="0">
                <a:latin typeface="Bookman Old Style" pitchFamily="18" charset="0"/>
              </a:rPr>
              <a:t> row across the Charles River from Boston and march </a:t>
            </a:r>
            <a:r>
              <a:rPr lang="en-US" sz="4000" u="sng" dirty="0">
                <a:latin typeface="Bookman Old Style" pitchFamily="18" charset="0"/>
              </a:rPr>
              <a:t>18</a:t>
            </a:r>
            <a:r>
              <a:rPr lang="en-US" sz="4000" dirty="0">
                <a:latin typeface="Bookman Old Style" pitchFamily="18" charset="0"/>
              </a:rPr>
              <a:t> miles to Concord and </a:t>
            </a:r>
            <a:r>
              <a:rPr lang="en-US" sz="4000" u="sng" dirty="0">
                <a:latin typeface="Bookman Old Style" pitchFamily="18" charset="0"/>
              </a:rPr>
              <a:t>capture</a:t>
            </a:r>
            <a:r>
              <a:rPr lang="en-US" sz="4000" dirty="0">
                <a:latin typeface="Bookman Old Style" pitchFamily="18" charset="0"/>
              </a:rPr>
              <a:t> the Patriot’s weapons.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51396-B940-5C81-7219-E90C18D17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6"/>
          <a:stretch/>
        </p:blipFill>
        <p:spPr>
          <a:xfrm>
            <a:off x="2743200" y="4569795"/>
            <a:ext cx="3829050" cy="20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54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55A1B-8989-4EEA-6665-49099ECF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" t="2248" r="1677" b="10112"/>
          <a:stretch/>
        </p:blipFill>
        <p:spPr>
          <a:xfrm>
            <a:off x="193430" y="266700"/>
            <a:ext cx="875714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4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0B6B-DCCF-6967-321B-1B1462DB6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421"/>
            <a:ext cx="9144000" cy="5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2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473851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Sons of Liberty had a </a:t>
            </a:r>
            <a:r>
              <a:rPr lang="en-US" sz="4000" u="sng" dirty="0">
                <a:latin typeface="Bookman Old Style" pitchFamily="18" charset="0"/>
              </a:rPr>
              <a:t>spy</a:t>
            </a:r>
            <a:r>
              <a:rPr lang="en-US" sz="4000" dirty="0">
                <a:latin typeface="Bookman Old Style" pitchFamily="18" charset="0"/>
              </a:rPr>
              <a:t> network set up to watch the British soldiers.  When they found out what 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were planning, they needed to let the local </a:t>
            </a:r>
            <a:r>
              <a:rPr lang="en-US" sz="4000" u="sng" dirty="0">
                <a:latin typeface="Bookman Old Style" pitchFamily="18" charset="0"/>
              </a:rPr>
              <a:t>militias</a:t>
            </a:r>
            <a:r>
              <a:rPr lang="en-US" sz="4000" dirty="0">
                <a:latin typeface="Bookman Old Style" pitchFamily="18" charset="0"/>
              </a:rPr>
              <a:t> know.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805DB-8F99-1FAD-9C31-3B7F8EBD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0"/>
            <a:ext cx="274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9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764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Write down specific words or phrases that begin with each letter about how the colonists were feeling around the time of the First Continental Congress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4733" y="228600"/>
            <a:ext cx="5682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ABC Brainstorming</a:t>
            </a:r>
          </a:p>
        </p:txBody>
      </p:sp>
    </p:spTree>
    <p:extLst>
      <p:ext uri="{BB962C8B-B14F-4D97-AF65-F5344CB8AC3E}">
        <p14:creationId xmlns:p14="http://schemas.microsoft.com/office/powerpoint/2010/main" val="222633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3505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Paul </a:t>
            </a:r>
            <a:r>
              <a:rPr lang="en-US" sz="4000" u="sng" dirty="0">
                <a:latin typeface="Bookman Old Style" pitchFamily="18" charset="0"/>
              </a:rPr>
              <a:t>Revere</a:t>
            </a:r>
            <a:r>
              <a:rPr lang="en-US" sz="4000" dirty="0">
                <a:latin typeface="Bookman Old Style" pitchFamily="18" charset="0"/>
              </a:rPr>
              <a:t>, William </a:t>
            </a:r>
            <a:r>
              <a:rPr lang="en-US" sz="4000" u="sng" dirty="0">
                <a:latin typeface="Bookman Old Style" pitchFamily="18" charset="0"/>
              </a:rPr>
              <a:t>Dawes</a:t>
            </a:r>
            <a:r>
              <a:rPr lang="en-US" sz="4000" dirty="0">
                <a:latin typeface="Bookman Old Style" pitchFamily="18" charset="0"/>
              </a:rPr>
              <a:t>, and Samuel </a:t>
            </a:r>
            <a:r>
              <a:rPr lang="en-US" sz="4000" u="sng" dirty="0">
                <a:latin typeface="Bookman Old Style" pitchFamily="18" charset="0"/>
              </a:rPr>
              <a:t>Prescott</a:t>
            </a:r>
            <a:r>
              <a:rPr lang="en-US" sz="4000" dirty="0">
                <a:latin typeface="Bookman Old Style" pitchFamily="18" charset="0"/>
              </a:rPr>
              <a:t> warned the people that the British were on their way to </a:t>
            </a:r>
            <a:r>
              <a:rPr lang="en-US" sz="4000" u="sng" dirty="0">
                <a:latin typeface="Bookman Old Style" pitchFamily="18" charset="0"/>
              </a:rPr>
              <a:t>Concord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9048" r="6570" b="4079"/>
          <a:stretch/>
        </p:blipFill>
        <p:spPr bwMode="auto">
          <a:xfrm>
            <a:off x="3886200" y="685800"/>
            <a:ext cx="482853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288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Patriots gathered in the town of </a:t>
            </a:r>
            <a:r>
              <a:rPr lang="en-US" sz="4000" u="sng" dirty="0">
                <a:latin typeface="Bookman Old Style" pitchFamily="18" charset="0"/>
              </a:rPr>
              <a:t>Lexington</a:t>
            </a:r>
            <a:r>
              <a:rPr lang="en-US" sz="4000" dirty="0">
                <a:latin typeface="Bookman Old Style" pitchFamily="18" charset="0"/>
              </a:rPr>
              <a:t> to stop the British.  A small battle took place. 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easily beat the </a:t>
            </a:r>
            <a:r>
              <a:rPr lang="en-US" sz="4000" u="sng" dirty="0">
                <a:latin typeface="Bookman Old Style" pitchFamily="18" charset="0"/>
              </a:rPr>
              <a:t>militia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7170" name="Picture 2" descr="http://content.answcdn.com/main/content/img/getty/1/2/51862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715000" cy="385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9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76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British </a:t>
            </a:r>
            <a:r>
              <a:rPr lang="en-US" sz="4000" u="sng" dirty="0">
                <a:latin typeface="Bookman Old Style" pitchFamily="18" charset="0"/>
              </a:rPr>
              <a:t>marched</a:t>
            </a:r>
            <a:r>
              <a:rPr lang="en-US" sz="4000" dirty="0">
                <a:latin typeface="Bookman Old Style" pitchFamily="18" charset="0"/>
              </a:rPr>
              <a:t> on to Concord.  Once there, they </a:t>
            </a:r>
            <a:r>
              <a:rPr lang="en-US" sz="4000" u="sng" dirty="0">
                <a:latin typeface="Bookman Old Style" pitchFamily="18" charset="0"/>
              </a:rPr>
              <a:t>searched</a:t>
            </a:r>
            <a:r>
              <a:rPr lang="en-US" sz="4000" dirty="0">
                <a:latin typeface="Bookman Old Style" pitchFamily="18" charset="0"/>
              </a:rPr>
              <a:t> for the hidden weapons, but most of the weapons had been </a:t>
            </a:r>
            <a:r>
              <a:rPr lang="en-US" sz="4000" u="sng" dirty="0">
                <a:latin typeface="Bookman Old Style" pitchFamily="18" charset="0"/>
              </a:rPr>
              <a:t>moved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B8C6E-3669-4FEE-604D-CDB1EA035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22499"/>
            <a:ext cx="5257800" cy="34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3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2136"/>
            <a:ext cx="853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More minutemen gathered and attacked the British at Concord.  The first shots fired are known as the “</a:t>
            </a:r>
            <a:r>
              <a:rPr lang="en-US" sz="4000" u="sng" dirty="0">
                <a:latin typeface="Bookman Old Style" pitchFamily="18" charset="0"/>
              </a:rPr>
              <a:t>shot heard around the world</a:t>
            </a:r>
            <a:r>
              <a:rPr lang="en-US" sz="4000" dirty="0">
                <a:latin typeface="Bookman Old Style" pitchFamily="18" charset="0"/>
              </a:rPr>
              <a:t>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8457" r="4132" b="4596"/>
          <a:stretch/>
        </p:blipFill>
        <p:spPr bwMode="auto">
          <a:xfrm>
            <a:off x="1981200" y="3177684"/>
            <a:ext cx="5181600" cy="358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667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2136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As the British retreated back to Boston along what is now called </a:t>
            </a:r>
            <a:r>
              <a:rPr lang="en-US" sz="4000" u="sng" dirty="0">
                <a:latin typeface="Bookman Old Style" pitchFamily="18" charset="0"/>
              </a:rPr>
              <a:t>Battle Road</a:t>
            </a:r>
            <a:r>
              <a:rPr lang="en-US" sz="4000" dirty="0">
                <a:latin typeface="Bookman Old Style" pitchFamily="18" charset="0"/>
              </a:rPr>
              <a:t>, they are shot at and harassed by the almost </a:t>
            </a:r>
            <a:r>
              <a:rPr lang="en-US" sz="4000" u="sng" dirty="0">
                <a:latin typeface="Bookman Old Style" pitchFamily="18" charset="0"/>
              </a:rPr>
              <a:t>4,000</a:t>
            </a:r>
            <a:r>
              <a:rPr lang="en-US" sz="4000" dirty="0">
                <a:latin typeface="Bookman Old Style" pitchFamily="18" charset="0"/>
              </a:rPr>
              <a:t> Minutemen who answered the call to fight.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2B889-3BBD-C6DE-BBDA-5E5FF859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3857788"/>
            <a:ext cx="428625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47A9A-D327-9D23-71EC-42811B07B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637" y="3857788"/>
            <a:ext cx="37385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1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2136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This victory encouraged the Patriots but enraged the British.  The </a:t>
            </a:r>
            <a:r>
              <a:rPr lang="en-US" sz="4000" u="sng" dirty="0">
                <a:latin typeface="Bookman Old Style" pitchFamily="18" charset="0"/>
              </a:rPr>
              <a:t>Revolutionary War</a:t>
            </a:r>
            <a:r>
              <a:rPr lang="en-US" sz="4000" dirty="0">
                <a:latin typeface="Bookman Old Style" pitchFamily="18" charset="0"/>
              </a:rPr>
              <a:t> had begun!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4C0BB-7851-A7A3-0210-4C3BB382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2741258"/>
            <a:ext cx="5791199" cy="38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676400"/>
            <a:ext cx="8598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Do you think violence could have been avoided?  Why or why not?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52400"/>
            <a:ext cx="5486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Exit Question</a:t>
            </a:r>
          </a:p>
        </p:txBody>
      </p:sp>
    </p:spTree>
    <p:extLst>
      <p:ext uri="{BB962C8B-B14F-4D97-AF65-F5344CB8AC3E}">
        <p14:creationId xmlns:p14="http://schemas.microsoft.com/office/powerpoint/2010/main" val="317766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Why were many colonists feeling the way you described?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1FCE6-75F8-84E0-6FF7-5E38BFB648DC}"/>
              </a:ext>
            </a:extLst>
          </p:cNvPr>
          <p:cNvSpPr txBox="1"/>
          <p:nvPr/>
        </p:nvSpPr>
        <p:spPr>
          <a:xfrm>
            <a:off x="381000" y="4614208"/>
            <a:ext cx="838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Many colonists felt their freedoms and rights were being taken away.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A1A9E-1D83-58A1-7C9B-8309A729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52600"/>
            <a:ext cx="4705350" cy="26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To try and deal with the increasing </a:t>
            </a:r>
            <a:r>
              <a:rPr lang="en-US" sz="4000" u="sng" dirty="0">
                <a:latin typeface="Bookman Old Style" pitchFamily="18" charset="0"/>
              </a:rPr>
              <a:t>problems</a:t>
            </a:r>
            <a:r>
              <a:rPr lang="en-US" sz="4000" dirty="0">
                <a:latin typeface="Bookman Old Style" pitchFamily="18" charset="0"/>
              </a:rPr>
              <a:t> with Great Britain, delegates from </a:t>
            </a:r>
            <a:r>
              <a:rPr lang="en-US" sz="4000" u="sng" dirty="0">
                <a:latin typeface="Bookman Old Style" pitchFamily="18" charset="0"/>
              </a:rPr>
              <a:t>12</a:t>
            </a:r>
            <a:r>
              <a:rPr lang="en-US" sz="4000" dirty="0">
                <a:latin typeface="Bookman Old Style" pitchFamily="18" charset="0"/>
              </a:rPr>
              <a:t> colonies met to discuss what to do.  This became known as the </a:t>
            </a:r>
            <a:r>
              <a:rPr lang="en-US" sz="4000" u="sng" dirty="0">
                <a:latin typeface="Bookman Old Style" pitchFamily="18" charset="0"/>
              </a:rPr>
              <a:t>First Continental Congress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97D15-C2BB-8022-BDED-7F10DAEF4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972688"/>
            <a:ext cx="4991100" cy="25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3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089" y="228600"/>
            <a:ext cx="863741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delegates decided on the following:</a:t>
            </a:r>
          </a:p>
          <a:p>
            <a:pPr algn="ctr"/>
            <a:endParaRPr lang="en-US" sz="2800" dirty="0">
              <a:latin typeface="Bookman Old Style" pitchFamily="18" charset="0"/>
            </a:endParaRPr>
          </a:p>
          <a:p>
            <a:r>
              <a:rPr lang="en-US" sz="4000" dirty="0">
                <a:latin typeface="Bookman Old Style" pitchFamily="18" charset="0"/>
              </a:rPr>
              <a:t>-</a:t>
            </a:r>
            <a:r>
              <a:rPr lang="en-US" sz="4000" u="sng" dirty="0">
                <a:latin typeface="Bookman Old Style" pitchFamily="18" charset="0"/>
              </a:rPr>
              <a:t>Stop</a:t>
            </a:r>
            <a:r>
              <a:rPr lang="en-US" sz="4000" dirty="0">
                <a:latin typeface="Bookman Old Style" pitchFamily="18" charset="0"/>
              </a:rPr>
              <a:t> trade with Britain.</a:t>
            </a:r>
          </a:p>
          <a:p>
            <a:r>
              <a:rPr lang="en-US" sz="4000" dirty="0">
                <a:latin typeface="Bookman Old Style" pitchFamily="18" charset="0"/>
              </a:rPr>
              <a:t>-Send a list of their </a:t>
            </a:r>
            <a:r>
              <a:rPr lang="en-US" sz="4000" u="sng" dirty="0">
                <a:latin typeface="Bookman Old Style" pitchFamily="18" charset="0"/>
              </a:rPr>
              <a:t>concerns</a:t>
            </a:r>
            <a:r>
              <a:rPr lang="en-US" sz="4000" dirty="0">
                <a:latin typeface="Bookman Old Style" pitchFamily="18" charset="0"/>
              </a:rPr>
              <a:t> to the king.</a:t>
            </a:r>
          </a:p>
          <a:p>
            <a:r>
              <a:rPr lang="en-US" sz="4000" dirty="0">
                <a:latin typeface="Bookman Old Style" pitchFamily="18" charset="0"/>
              </a:rPr>
              <a:t>-Organize </a:t>
            </a:r>
            <a:r>
              <a:rPr lang="en-US" sz="4000" u="sng" dirty="0">
                <a:latin typeface="Bookman Old Style" pitchFamily="18" charset="0"/>
              </a:rPr>
              <a:t>militias</a:t>
            </a:r>
            <a:r>
              <a:rPr lang="en-US" sz="4000" dirty="0">
                <a:latin typeface="Bookman Old Style" pitchFamily="18" charset="0"/>
              </a:rPr>
              <a:t>.</a:t>
            </a:r>
          </a:p>
          <a:p>
            <a:r>
              <a:rPr lang="en-US" sz="4000" dirty="0">
                <a:latin typeface="Bookman Old Style" pitchFamily="18" charset="0"/>
              </a:rPr>
              <a:t>-Hold a second meeting if the king </a:t>
            </a:r>
            <a:r>
              <a:rPr lang="en-US" sz="4000" u="sng" dirty="0">
                <a:latin typeface="Bookman Old Style" pitchFamily="18" charset="0"/>
              </a:rPr>
              <a:t>refused</a:t>
            </a:r>
            <a:r>
              <a:rPr lang="en-US" sz="4000" dirty="0">
                <a:latin typeface="Bookman Old Style" pitchFamily="18" charset="0"/>
              </a:rPr>
              <a:t> to make changes.</a:t>
            </a:r>
          </a:p>
        </p:txBody>
      </p:sp>
    </p:spTree>
    <p:extLst>
      <p:ext uri="{BB962C8B-B14F-4D97-AF65-F5344CB8AC3E}">
        <p14:creationId xmlns:p14="http://schemas.microsoft.com/office/powerpoint/2010/main" val="375174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Many colonists expected that ending trade with </a:t>
            </a:r>
            <a:r>
              <a:rPr lang="en-US" sz="4000" u="sng" dirty="0">
                <a:latin typeface="Bookman Old Style" pitchFamily="18" charset="0"/>
              </a:rPr>
              <a:t>Great Britain </a:t>
            </a:r>
            <a:r>
              <a:rPr lang="en-US" sz="4000" dirty="0">
                <a:latin typeface="Bookman Old Style" pitchFamily="18" charset="0"/>
              </a:rPr>
              <a:t>would force Parliament to end the </a:t>
            </a:r>
            <a:r>
              <a:rPr lang="en-US" sz="4000" u="sng" dirty="0">
                <a:latin typeface="Bookman Old Style" pitchFamily="18" charset="0"/>
              </a:rPr>
              <a:t>Intolerable</a:t>
            </a:r>
            <a:r>
              <a:rPr lang="en-US" sz="4000" dirty="0">
                <a:latin typeface="Bookman Old Style" pitchFamily="18" charset="0"/>
              </a:rPr>
              <a:t> Acts.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CDCE6-3E75-7DB7-B7F7-CFAA1D638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0"/>
            <a:ext cx="5053013" cy="36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1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8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King George III and </a:t>
            </a:r>
            <a:r>
              <a:rPr lang="en-US" sz="4000" u="sng" dirty="0">
                <a:latin typeface="Bookman Old Style" pitchFamily="18" charset="0"/>
              </a:rPr>
              <a:t>Parliament</a:t>
            </a:r>
            <a:r>
              <a:rPr lang="en-US" sz="4000" dirty="0">
                <a:latin typeface="Bookman Old Style" pitchFamily="18" charset="0"/>
              </a:rPr>
              <a:t> did not listen to the protests of the colonists.  Instead, it added new limits on colonial trade and sent more </a:t>
            </a:r>
            <a:r>
              <a:rPr lang="en-US" sz="4000" u="sng" dirty="0">
                <a:latin typeface="Bookman Old Style" pitchFamily="18" charset="0"/>
              </a:rPr>
              <a:t>soldiers</a:t>
            </a:r>
            <a:r>
              <a:rPr lang="en-US" sz="4000" dirty="0">
                <a:latin typeface="Bookman Old Style" pitchFamily="18" charset="0"/>
              </a:rPr>
              <a:t> to the colonies.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13681-4DB4-0DD3-A99D-10A85FD22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429000"/>
            <a:ext cx="4389596" cy="329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6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More and more colonists wanted </a:t>
            </a:r>
            <a:r>
              <a:rPr lang="en-US" sz="4000" u="sng" dirty="0">
                <a:latin typeface="Bookman Old Style" pitchFamily="18" charset="0"/>
              </a:rPr>
              <a:t>independence</a:t>
            </a:r>
            <a:r>
              <a:rPr lang="en-US" sz="4000" dirty="0">
                <a:latin typeface="Bookman Old Style" pitchFamily="18" charset="0"/>
              </a:rPr>
              <a:t>.  These people were called </a:t>
            </a:r>
            <a:r>
              <a:rPr lang="en-US" sz="4000" u="sng" dirty="0">
                <a:latin typeface="Bookman Old Style" pitchFamily="18" charset="0"/>
              </a:rPr>
              <a:t>Patriots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D3554-F86E-E058-B155-8477CD27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01166"/>
            <a:ext cx="74676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There were still some colonists that wanted to stay under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rule.  They were called Loyalists or </a:t>
            </a:r>
            <a:r>
              <a:rPr lang="en-US" sz="4000" u="sng" dirty="0">
                <a:latin typeface="Bookman Old Style" pitchFamily="18" charset="0"/>
              </a:rPr>
              <a:t>Tories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2050" name="Picture 2" descr="http://t3.gstatic.com/images?q=tbn:ANd9GcRFLD3i3DbtLvRQ1sPkeOg0sHk4X6CknU9HQCG_yei-VfV49vSh5gsiMLvx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5334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2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5219</TotalTime>
  <Words>591</Words>
  <Application>Microsoft Office PowerPoint</Application>
  <PresentationFormat>On-screen Show (4:3)</PresentationFormat>
  <Paragraphs>39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Bookman Old Style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49</cp:revision>
  <cp:lastPrinted>2024-03-14T15:55:00Z</cp:lastPrinted>
  <dcterms:created xsi:type="dcterms:W3CDTF">2012-02-23T20:51:05Z</dcterms:created>
  <dcterms:modified xsi:type="dcterms:W3CDTF">2024-03-15T15:43:04Z</dcterms:modified>
</cp:coreProperties>
</file>